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70" r:id="rId3"/>
    <p:sldId id="257" r:id="rId4"/>
    <p:sldId id="272"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92" autoAdjust="0"/>
    <p:restoredTop sz="94660"/>
  </p:normalViewPr>
  <p:slideViewPr>
    <p:cSldViewPr snapToGrid="0">
      <p:cViewPr varScale="1">
        <p:scale>
          <a:sx n="78" d="100"/>
          <a:sy n="78" d="100"/>
        </p:scale>
        <p:origin x="970" y="62"/>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8739E-5C68-49B2-AC7F-D204F0309324}"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51039E-E56C-4650-9BCF-3F0DC8FAEFFA}" type="slidenum">
              <a:rPr lang="en-US" smtClean="0"/>
              <a:t>‹#›</a:t>
            </a:fld>
            <a:endParaRPr lang="en-US"/>
          </a:p>
        </p:txBody>
      </p:sp>
    </p:spTree>
    <p:extLst>
      <p:ext uri="{BB962C8B-B14F-4D97-AF65-F5344CB8AC3E}">
        <p14:creationId xmlns:p14="http://schemas.microsoft.com/office/powerpoint/2010/main" val="929334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851039E-E56C-4650-9BCF-3F0DC8FAEFFA}" type="slidenum">
              <a:rPr lang="en-US" smtClean="0"/>
              <a:t>1</a:t>
            </a:fld>
            <a:endParaRPr lang="en-US"/>
          </a:p>
        </p:txBody>
      </p:sp>
    </p:spTree>
    <p:extLst>
      <p:ext uri="{BB962C8B-B14F-4D97-AF65-F5344CB8AC3E}">
        <p14:creationId xmlns:p14="http://schemas.microsoft.com/office/powerpoint/2010/main" val="172729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1F35DEC-CAD5-4853-B1B0-63A87B5B4673}"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516621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35DEC-CAD5-4853-B1B0-63A87B5B4673}"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208073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35DEC-CAD5-4853-B1B0-63A87B5B4673}"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1191756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F35DEC-CAD5-4853-B1B0-63A87B5B4673}"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29538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F35DEC-CAD5-4853-B1B0-63A87B5B4673}"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279234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1F35DEC-CAD5-4853-B1B0-63A87B5B4673}"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228372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F35DEC-CAD5-4853-B1B0-63A87B5B4673}"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444099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F35DEC-CAD5-4853-B1B0-63A87B5B4673}"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364631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35DEC-CAD5-4853-B1B0-63A87B5B4673}"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1398273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35DEC-CAD5-4853-B1B0-63A87B5B4673}"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2075232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F35DEC-CAD5-4853-B1B0-63A87B5B4673}"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6C561-0542-486E-9003-A44C9EFD29D4}" type="slidenum">
              <a:rPr lang="en-US" smtClean="0"/>
              <a:t>‹#›</a:t>
            </a:fld>
            <a:endParaRPr lang="en-US"/>
          </a:p>
        </p:txBody>
      </p:sp>
    </p:spTree>
    <p:extLst>
      <p:ext uri="{BB962C8B-B14F-4D97-AF65-F5344CB8AC3E}">
        <p14:creationId xmlns:p14="http://schemas.microsoft.com/office/powerpoint/2010/main" val="1672494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F35DEC-CAD5-4853-B1B0-63A87B5B4673}" type="datetimeFigureOut">
              <a:rPr lang="en-US" smtClean="0"/>
              <a:t>10/11/2024</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256C561-0542-486E-9003-A44C9EFD29D4}" type="slidenum">
              <a:rPr lang="en-US" smtClean="0"/>
              <a:t>‹#›</a:t>
            </a:fld>
            <a:endParaRPr lang="en-US"/>
          </a:p>
        </p:txBody>
      </p:sp>
    </p:spTree>
    <p:extLst>
      <p:ext uri="{BB962C8B-B14F-4D97-AF65-F5344CB8AC3E}">
        <p14:creationId xmlns:p14="http://schemas.microsoft.com/office/powerpoint/2010/main" val="1414238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healthpartnersnca.org/provider-search/" TargetMode="External"/><Relationship Id="rId4" Type="http://schemas.openxmlformats.org/officeDocument/2006/relationships/hyperlink" Target="https://www.flickr.com/photos/usdagov/1548083209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837473B0-CC2E-450A-ABE3-18F120FF3D39}">
                <a1611:picAttrSrcUrl xmlns:a1611="http://schemas.microsoft.com/office/drawing/2016/11/main" r:id="rId4"/>
              </a:ext>
            </a:extLst>
          </a:blip>
          <a:srcRect/>
          <a:stretch>
            <a:fillRect l="-12000" r="-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E258-4320-8F34-2DFA-0A1BA21D5E7A}"/>
              </a:ext>
            </a:extLst>
          </p:cNvPr>
          <p:cNvSpPr>
            <a:spLocks noGrp="1"/>
          </p:cNvSpPr>
          <p:nvPr>
            <p:ph type="ctrTitle"/>
          </p:nvPr>
        </p:nvSpPr>
        <p:spPr/>
        <p:txBody>
          <a:bodyPr>
            <a:normAutofit/>
          </a:bodyPr>
          <a:lstStyle/>
          <a:p>
            <a:pPr>
              <a:lnSpc>
                <a:spcPct val="115000"/>
              </a:lnSpc>
              <a:spcBef>
                <a:spcPts val="1800"/>
              </a:spcBef>
              <a:spcAft>
                <a:spcPts val="400"/>
              </a:spcAft>
            </a:pPr>
            <a:r>
              <a:rPr lang="en-US" sz="3600" b="1" kern="100" dirty="0">
                <a:solidFill>
                  <a:srgbClr val="0F4761"/>
                </a:solidFill>
                <a:latin typeface="Aptos Display" panose="020B0004020202020204" pitchFamily="34" charset="0"/>
                <a:ea typeface="Times New Roman" panose="02020603050405020304" pitchFamily="18" charset="0"/>
                <a:cs typeface="Times New Roman" panose="02020603050405020304" pitchFamily="18" charset="0"/>
              </a:rPr>
              <a:t>Health Partners of California: </a:t>
            </a:r>
            <a:br>
              <a:rPr lang="en-US" sz="3600" b="1" kern="100" dirty="0">
                <a:solidFill>
                  <a:srgbClr val="0F4761"/>
                </a:solidFill>
                <a:latin typeface="Aptos Display" panose="020B0004020202020204" pitchFamily="34" charset="0"/>
                <a:ea typeface="Times New Roman" panose="02020603050405020304" pitchFamily="18" charset="0"/>
                <a:cs typeface="Times New Roman" panose="02020603050405020304" pitchFamily="18" charset="0"/>
              </a:rPr>
            </a:br>
            <a:r>
              <a:rPr lang="en-US" sz="3600" b="1" kern="100" dirty="0">
                <a:solidFill>
                  <a:srgbClr val="0F4761"/>
                </a:solidFill>
                <a:latin typeface="Aptos Display" panose="020B0004020202020204" pitchFamily="34" charset="0"/>
                <a:ea typeface="Times New Roman" panose="02020603050405020304" pitchFamily="18" charset="0"/>
                <a:cs typeface="Times New Roman" panose="02020603050405020304" pitchFamily="18" charset="0"/>
              </a:rPr>
              <a:t>Provider Map Search</a:t>
            </a:r>
            <a:endParaRPr lang="en-US" sz="9600" dirty="0"/>
          </a:p>
        </p:txBody>
      </p:sp>
      <p:sp>
        <p:nvSpPr>
          <p:cNvPr id="3" name="Subtitle 2">
            <a:extLst>
              <a:ext uri="{FF2B5EF4-FFF2-40B4-BE49-F238E27FC236}">
                <a16:creationId xmlns:a16="http://schemas.microsoft.com/office/drawing/2014/main" id="{458E4DB7-0D05-4A27-ADBE-2B5637C3CC8A}"/>
              </a:ext>
            </a:extLst>
          </p:cNvPr>
          <p:cNvSpPr>
            <a:spLocks noGrp="1"/>
          </p:cNvSpPr>
          <p:nvPr>
            <p:ph type="subTitle" idx="1"/>
          </p:nvPr>
        </p:nvSpPr>
        <p:spPr>
          <a:xfrm>
            <a:off x="2667000" y="4907756"/>
            <a:ext cx="6858000" cy="1655762"/>
          </a:xfrm>
        </p:spPr>
        <p:txBody>
          <a:bodyPr>
            <a:normAutofit/>
          </a:bodyPr>
          <a:lstStyle/>
          <a:p>
            <a:r>
              <a:rPr lang="en-US" kern="100" dirty="0">
                <a:latin typeface="Aptos" panose="020B0004020202020204" pitchFamily="34" charset="0"/>
                <a:ea typeface="Aptos" panose="020B0004020202020204" pitchFamily="34" charset="0"/>
                <a:cs typeface="Times New Roman" panose="02020603050405020304" pitchFamily="18" charset="0"/>
              </a:rPr>
              <a:t>Quick Search Tips </a:t>
            </a:r>
          </a:p>
          <a:p>
            <a:br>
              <a:rPr lang="en-US" kern="100" dirty="0">
                <a:latin typeface="Aptos" panose="020B0004020202020204" pitchFamily="34" charset="0"/>
                <a:ea typeface="Aptos" panose="020B0004020202020204" pitchFamily="34" charset="0"/>
                <a:cs typeface="Times New Roman" panose="02020603050405020304" pitchFamily="18" charset="0"/>
              </a:rPr>
            </a:br>
            <a:r>
              <a:rPr lang="en-US" sz="18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5"/>
              </a:rPr>
              <a:t>https://healthpartnersnca.org/provider-search/</a:t>
            </a:r>
            <a:endParaRPr lang="en-US" sz="180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8059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21822A-9862-EB29-8D67-D7D6E1EB1137}"/>
              </a:ext>
            </a:extLst>
          </p:cNvPr>
          <p:cNvPicPr>
            <a:picLocks noChangeAspect="1"/>
          </p:cNvPicPr>
          <p:nvPr/>
        </p:nvPicPr>
        <p:blipFill>
          <a:blip r:embed="rId2"/>
          <a:srcRect l="17011" t="11564" r="5262" b="24426"/>
          <a:stretch/>
        </p:blipFill>
        <p:spPr>
          <a:xfrm>
            <a:off x="1123235" y="47542"/>
            <a:ext cx="7255107" cy="4450080"/>
          </a:xfrm>
          <a:prstGeom prst="rect">
            <a:avLst/>
          </a:prstGeom>
        </p:spPr>
      </p:pic>
      <p:pic>
        <p:nvPicPr>
          <p:cNvPr id="16" name="Picture 15">
            <a:extLst>
              <a:ext uri="{FF2B5EF4-FFF2-40B4-BE49-F238E27FC236}">
                <a16:creationId xmlns:a16="http://schemas.microsoft.com/office/drawing/2014/main" id="{8CA236F7-091E-241D-F4DA-07112A948EE1}"/>
              </a:ext>
            </a:extLst>
          </p:cNvPr>
          <p:cNvPicPr>
            <a:picLocks noChangeAspect="1"/>
          </p:cNvPicPr>
          <p:nvPr/>
        </p:nvPicPr>
        <p:blipFill>
          <a:blip r:embed="rId3"/>
          <a:srcRect l="1128" t="3136" r="94193" b="83588"/>
          <a:stretch/>
        </p:blipFill>
        <p:spPr>
          <a:xfrm>
            <a:off x="1276547" y="168215"/>
            <a:ext cx="349041" cy="606169"/>
          </a:xfrm>
          <a:prstGeom prst="rect">
            <a:avLst/>
          </a:prstGeom>
        </p:spPr>
      </p:pic>
      <p:pic>
        <p:nvPicPr>
          <p:cNvPr id="17" name="Picture 16">
            <a:extLst>
              <a:ext uri="{FF2B5EF4-FFF2-40B4-BE49-F238E27FC236}">
                <a16:creationId xmlns:a16="http://schemas.microsoft.com/office/drawing/2014/main" id="{8CA236F7-091E-241D-F4DA-07112A948EE1}"/>
              </a:ext>
            </a:extLst>
          </p:cNvPr>
          <p:cNvPicPr>
            <a:picLocks noChangeAspect="1"/>
          </p:cNvPicPr>
          <p:nvPr/>
        </p:nvPicPr>
        <p:blipFill>
          <a:blip r:embed="rId3"/>
          <a:srcRect l="11531" t="2801" r="14658" b="86725"/>
          <a:stretch/>
        </p:blipFill>
        <p:spPr>
          <a:xfrm>
            <a:off x="1951189" y="106424"/>
            <a:ext cx="5334514" cy="511278"/>
          </a:xfrm>
          <a:prstGeom prst="rect">
            <a:avLst/>
          </a:prstGeom>
        </p:spPr>
      </p:pic>
      <p:pic>
        <p:nvPicPr>
          <p:cNvPr id="18" name="Picture 17">
            <a:extLst>
              <a:ext uri="{FF2B5EF4-FFF2-40B4-BE49-F238E27FC236}">
                <a16:creationId xmlns:a16="http://schemas.microsoft.com/office/drawing/2014/main" id="{8CA236F7-091E-241D-F4DA-07112A948EE1}"/>
              </a:ext>
            </a:extLst>
          </p:cNvPr>
          <p:cNvPicPr>
            <a:picLocks noChangeAspect="1"/>
          </p:cNvPicPr>
          <p:nvPr/>
        </p:nvPicPr>
        <p:blipFill>
          <a:blip r:embed="rId3"/>
          <a:srcRect l="93877" t="3183" r="1638" b="89590"/>
          <a:stretch/>
        </p:blipFill>
        <p:spPr>
          <a:xfrm>
            <a:off x="7932623" y="183455"/>
            <a:ext cx="305482" cy="301369"/>
          </a:xfrm>
          <a:prstGeom prst="rect">
            <a:avLst/>
          </a:prstGeom>
        </p:spPr>
      </p:pic>
      <p:pic>
        <p:nvPicPr>
          <p:cNvPr id="22" name="Picture 21">
            <a:extLst>
              <a:ext uri="{FF2B5EF4-FFF2-40B4-BE49-F238E27FC236}">
                <a16:creationId xmlns:a16="http://schemas.microsoft.com/office/drawing/2014/main" id="{3EE19160-E946-4F4F-4EB8-DCAD13210DA6}"/>
              </a:ext>
            </a:extLst>
          </p:cNvPr>
          <p:cNvPicPr>
            <a:picLocks noChangeAspect="1"/>
          </p:cNvPicPr>
          <p:nvPr/>
        </p:nvPicPr>
        <p:blipFill>
          <a:blip r:embed="rId2"/>
          <a:srcRect l="48980" t="31626" r="44460" b="57610"/>
          <a:stretch/>
        </p:blipFill>
        <p:spPr>
          <a:xfrm>
            <a:off x="5947041" y="3186983"/>
            <a:ext cx="608838" cy="780181"/>
          </a:xfrm>
          <a:prstGeom prst="rect">
            <a:avLst/>
          </a:prstGeom>
        </p:spPr>
      </p:pic>
      <p:sp>
        <p:nvSpPr>
          <p:cNvPr id="4" name="TextBox 3">
            <a:extLst>
              <a:ext uri="{FF2B5EF4-FFF2-40B4-BE49-F238E27FC236}">
                <a16:creationId xmlns:a16="http://schemas.microsoft.com/office/drawing/2014/main" id="{032AD335-6AD0-DB01-4CCA-2D4E8FCCA3DE}"/>
              </a:ext>
            </a:extLst>
          </p:cNvPr>
          <p:cNvSpPr txBox="1"/>
          <p:nvPr/>
        </p:nvSpPr>
        <p:spPr>
          <a:xfrm>
            <a:off x="8729588" y="106422"/>
            <a:ext cx="3296508" cy="1277273"/>
          </a:xfrm>
          <a:prstGeom prst="rect">
            <a:avLst/>
          </a:prstGeom>
          <a:noFill/>
        </p:spPr>
        <p:txBody>
          <a:bodyPr wrap="square" rtlCol="0">
            <a:spAutoFit/>
          </a:bodyPr>
          <a:lstStyle/>
          <a:p>
            <a:pPr marL="285750" indent="-285750">
              <a:buFont typeface="Arial" panose="020B0604020202020204" pitchFamily="34" charset="0"/>
              <a:buChar char="•"/>
            </a:pPr>
            <a:r>
              <a:rPr lang="en-US" sz="1100" dirty="0"/>
              <a:t>The HPNC searchable directory will load with all 5,900+ providers. Each location will show visually with a </a:t>
            </a:r>
            <a:r>
              <a:rPr lang="en-US" sz="1100" b="1" dirty="0"/>
              <a:t>Marker</a:t>
            </a:r>
            <a:r>
              <a:rPr lang="en-US" sz="1100" dirty="0"/>
              <a:t> on the map. The first time the directory loads on any device, it will take about 30 seconds for it to pull all the providers in for you to search. After the initial load, all refreshes will run much quicker.</a:t>
            </a:r>
          </a:p>
        </p:txBody>
      </p:sp>
      <p:grpSp>
        <p:nvGrpSpPr>
          <p:cNvPr id="3" name="Group 2">
            <a:extLst>
              <a:ext uri="{FF2B5EF4-FFF2-40B4-BE49-F238E27FC236}">
                <a16:creationId xmlns:a16="http://schemas.microsoft.com/office/drawing/2014/main" id="{1FAA8690-7863-D36E-8DEB-C2EE8C39F8B2}"/>
              </a:ext>
            </a:extLst>
          </p:cNvPr>
          <p:cNvGrpSpPr/>
          <p:nvPr/>
        </p:nvGrpSpPr>
        <p:grpSpPr>
          <a:xfrm>
            <a:off x="8729588" y="2196479"/>
            <a:ext cx="3296508" cy="769441"/>
            <a:chOff x="8729588" y="2196479"/>
            <a:chExt cx="3296508" cy="769441"/>
          </a:xfrm>
        </p:grpSpPr>
        <p:pic>
          <p:nvPicPr>
            <p:cNvPr id="6" name="Picture 5">
              <a:extLst>
                <a:ext uri="{FF2B5EF4-FFF2-40B4-BE49-F238E27FC236}">
                  <a16:creationId xmlns:a16="http://schemas.microsoft.com/office/drawing/2014/main" id="{01F3352C-4391-FA79-AE06-FB7B0DB3B9EE}"/>
                </a:ext>
              </a:extLst>
            </p:cNvPr>
            <p:cNvPicPr>
              <a:picLocks noChangeAspect="1"/>
            </p:cNvPicPr>
            <p:nvPr/>
          </p:nvPicPr>
          <p:blipFill>
            <a:blip r:embed="rId2"/>
            <a:srcRect l="90550" t="13913" r="7002" b="83035"/>
            <a:stretch/>
          </p:blipFill>
          <p:spPr>
            <a:xfrm>
              <a:off x="10417474" y="2246752"/>
              <a:ext cx="165100" cy="153327"/>
            </a:xfrm>
            <a:prstGeom prst="rect">
              <a:avLst/>
            </a:prstGeom>
          </p:spPr>
        </p:pic>
        <p:sp>
          <p:nvSpPr>
            <p:cNvPr id="9" name="TextBox 8">
              <a:extLst>
                <a:ext uri="{FF2B5EF4-FFF2-40B4-BE49-F238E27FC236}">
                  <a16:creationId xmlns:a16="http://schemas.microsoft.com/office/drawing/2014/main" id="{5AB8FE0A-ABA3-C71F-067A-AE691E71258A}"/>
                </a:ext>
              </a:extLst>
            </p:cNvPr>
            <p:cNvSpPr txBox="1"/>
            <p:nvPr/>
          </p:nvSpPr>
          <p:spPr>
            <a:xfrm>
              <a:off x="8729588" y="2196479"/>
              <a:ext cx="3296508" cy="769441"/>
            </a:xfrm>
            <a:prstGeom prst="rect">
              <a:avLst/>
            </a:prstGeom>
            <a:noFill/>
          </p:spPr>
          <p:txBody>
            <a:bodyPr wrap="square" rtlCol="0">
              <a:spAutoFit/>
            </a:bodyPr>
            <a:lstStyle/>
            <a:p>
              <a:pPr marL="285750" indent="-285750">
                <a:buFont typeface="Arial" panose="020B0604020202020204" pitchFamily="34" charset="0"/>
                <a:buChar char="•"/>
              </a:pPr>
              <a:r>
                <a:rPr lang="en-US" sz="1100" dirty="0"/>
                <a:t>On your desktop, the         button in the upper right of the map allows you to use a full-sized map. When in full size, the Esc button will return you to the smaller size.</a:t>
              </a:r>
            </a:p>
          </p:txBody>
        </p:sp>
      </p:grpSp>
      <p:grpSp>
        <p:nvGrpSpPr>
          <p:cNvPr id="14" name="Group 13">
            <a:extLst>
              <a:ext uri="{FF2B5EF4-FFF2-40B4-BE49-F238E27FC236}">
                <a16:creationId xmlns:a16="http://schemas.microsoft.com/office/drawing/2014/main" id="{41D2A622-9AFC-4C33-EF89-D2C93F38CD02}"/>
              </a:ext>
            </a:extLst>
          </p:cNvPr>
          <p:cNvGrpSpPr/>
          <p:nvPr/>
        </p:nvGrpSpPr>
        <p:grpSpPr>
          <a:xfrm>
            <a:off x="8782111" y="3006216"/>
            <a:ext cx="3296508" cy="1107996"/>
            <a:chOff x="8782111" y="2878399"/>
            <a:chExt cx="3296508" cy="1107996"/>
          </a:xfrm>
        </p:grpSpPr>
        <p:pic>
          <p:nvPicPr>
            <p:cNvPr id="8" name="Picture 7">
              <a:extLst>
                <a:ext uri="{FF2B5EF4-FFF2-40B4-BE49-F238E27FC236}">
                  <a16:creationId xmlns:a16="http://schemas.microsoft.com/office/drawing/2014/main" id="{DFFD9EE0-CB16-F42B-3E5F-4001E07D7AC8}"/>
                </a:ext>
              </a:extLst>
            </p:cNvPr>
            <p:cNvPicPr>
              <a:picLocks noChangeAspect="1"/>
            </p:cNvPicPr>
            <p:nvPr/>
          </p:nvPicPr>
          <p:blipFill>
            <a:blip r:embed="rId2"/>
            <a:srcRect l="26749" t="13326" r="16691" b="80215"/>
            <a:stretch/>
          </p:blipFill>
          <p:spPr>
            <a:xfrm>
              <a:off x="9086529" y="3593897"/>
              <a:ext cx="2992090" cy="324466"/>
            </a:xfrm>
            <a:prstGeom prst="rect">
              <a:avLst/>
            </a:prstGeom>
          </p:spPr>
        </p:pic>
        <p:sp>
          <p:nvSpPr>
            <p:cNvPr id="10" name="TextBox 9">
              <a:extLst>
                <a:ext uri="{FF2B5EF4-FFF2-40B4-BE49-F238E27FC236}">
                  <a16:creationId xmlns:a16="http://schemas.microsoft.com/office/drawing/2014/main" id="{0ADBD9A5-4ED7-F58B-7EC6-6748B82E3599}"/>
                </a:ext>
              </a:extLst>
            </p:cNvPr>
            <p:cNvSpPr txBox="1"/>
            <p:nvPr/>
          </p:nvSpPr>
          <p:spPr>
            <a:xfrm>
              <a:off x="8782111" y="2878399"/>
              <a:ext cx="3296508" cy="1107996"/>
            </a:xfrm>
            <a:prstGeom prst="rect">
              <a:avLst/>
            </a:prstGeom>
            <a:noFill/>
          </p:spPr>
          <p:txBody>
            <a:bodyPr wrap="square" rtlCol="0">
              <a:spAutoFit/>
            </a:bodyPr>
            <a:lstStyle/>
            <a:p>
              <a:pPr marL="285750" indent="-285750">
                <a:buFont typeface="Arial" panose="020B0604020202020204" pitchFamily="34" charset="0"/>
                <a:buChar char="•"/>
              </a:pPr>
              <a:r>
                <a:rPr lang="en-US" sz="1100" dirty="0"/>
                <a:t>There are several ways to search/filter for providers.  The default search is set to Modesto, CA. You don’t need to do any search to get started. The search bar has 2 sections:</a:t>
              </a:r>
              <a:br>
                <a:rPr lang="en-US" sz="1100" dirty="0"/>
              </a:br>
              <a:r>
                <a:rPr lang="en-US" sz="1100" dirty="0"/>
                <a:t> </a:t>
              </a:r>
              <a:br>
                <a:rPr lang="en-US" sz="1100" dirty="0"/>
              </a:br>
              <a:endParaRPr lang="en-US" sz="1100" dirty="0"/>
            </a:p>
          </p:txBody>
        </p:sp>
      </p:grpSp>
      <p:grpSp>
        <p:nvGrpSpPr>
          <p:cNvPr id="12" name="Group 11">
            <a:extLst>
              <a:ext uri="{FF2B5EF4-FFF2-40B4-BE49-F238E27FC236}">
                <a16:creationId xmlns:a16="http://schemas.microsoft.com/office/drawing/2014/main" id="{4FD8BC2D-DF6A-5384-9311-87382E188866}"/>
              </a:ext>
            </a:extLst>
          </p:cNvPr>
          <p:cNvGrpSpPr/>
          <p:nvPr/>
        </p:nvGrpSpPr>
        <p:grpSpPr>
          <a:xfrm>
            <a:off x="8729588" y="1344401"/>
            <a:ext cx="3296508" cy="938719"/>
            <a:chOff x="8721771" y="1491417"/>
            <a:chExt cx="3296508" cy="938719"/>
          </a:xfrm>
        </p:grpSpPr>
        <p:pic>
          <p:nvPicPr>
            <p:cNvPr id="7" name="Picture 6">
              <a:extLst>
                <a:ext uri="{FF2B5EF4-FFF2-40B4-BE49-F238E27FC236}">
                  <a16:creationId xmlns:a16="http://schemas.microsoft.com/office/drawing/2014/main" id="{5D9F7BCE-4F58-BB28-A436-EB590F5A8A43}"/>
                </a:ext>
              </a:extLst>
            </p:cNvPr>
            <p:cNvPicPr>
              <a:picLocks noChangeAspect="1"/>
            </p:cNvPicPr>
            <p:nvPr/>
          </p:nvPicPr>
          <p:blipFill>
            <a:blip r:embed="rId2"/>
            <a:srcRect l="18811" t="13524" r="78515" b="78842"/>
            <a:stretch/>
          </p:blipFill>
          <p:spPr>
            <a:xfrm>
              <a:off x="9421713" y="1491417"/>
              <a:ext cx="180341" cy="383540"/>
            </a:xfrm>
            <a:prstGeom prst="rect">
              <a:avLst/>
            </a:prstGeom>
          </p:spPr>
        </p:pic>
        <p:sp>
          <p:nvSpPr>
            <p:cNvPr id="11" name="TextBox 10">
              <a:extLst>
                <a:ext uri="{FF2B5EF4-FFF2-40B4-BE49-F238E27FC236}">
                  <a16:creationId xmlns:a16="http://schemas.microsoft.com/office/drawing/2014/main" id="{E3F2C033-C28E-FDF8-9E3C-08F27EE2D1A6}"/>
                </a:ext>
              </a:extLst>
            </p:cNvPr>
            <p:cNvSpPr txBox="1"/>
            <p:nvPr/>
          </p:nvSpPr>
          <p:spPr>
            <a:xfrm>
              <a:off x="8721771" y="1491417"/>
              <a:ext cx="3296508" cy="938719"/>
            </a:xfrm>
            <a:prstGeom prst="rect">
              <a:avLst/>
            </a:prstGeom>
            <a:noFill/>
          </p:spPr>
          <p:txBody>
            <a:bodyPr wrap="square" rtlCol="0">
              <a:spAutoFit/>
            </a:bodyPr>
            <a:lstStyle/>
            <a:p>
              <a:pPr marL="285750" indent="-285750">
                <a:buFont typeface="Arial" panose="020B0604020202020204" pitchFamily="34" charset="0"/>
                <a:buChar char="•"/>
              </a:pPr>
              <a:r>
                <a:rPr lang="en-US" sz="1100" dirty="0"/>
                <a:t>The           buttons in the upper left of the</a:t>
              </a:r>
              <a:br>
                <a:rPr lang="en-US" sz="1100" dirty="0"/>
              </a:br>
              <a:br>
                <a:rPr lang="en-US" sz="1100" dirty="0"/>
              </a:br>
              <a:r>
                <a:rPr lang="en-US" sz="1100" dirty="0"/>
                <a:t>map allow you to zoom.  You can also  use CTRL + Scroll on your keyboard or pinch on your mobile devices.</a:t>
              </a:r>
            </a:p>
          </p:txBody>
        </p:sp>
      </p:grpSp>
      <p:sp>
        <p:nvSpPr>
          <p:cNvPr id="5" name="TextBox 4">
            <a:extLst>
              <a:ext uri="{FF2B5EF4-FFF2-40B4-BE49-F238E27FC236}">
                <a16:creationId xmlns:a16="http://schemas.microsoft.com/office/drawing/2014/main" id="{8FE8CD6E-DE6C-71CD-6E92-B908B81AC5AD}"/>
              </a:ext>
            </a:extLst>
          </p:cNvPr>
          <p:cNvSpPr txBox="1"/>
          <p:nvPr/>
        </p:nvSpPr>
        <p:spPr>
          <a:xfrm>
            <a:off x="8868059" y="4046180"/>
            <a:ext cx="3210560" cy="2631490"/>
          </a:xfrm>
          <a:prstGeom prst="rect">
            <a:avLst/>
          </a:prstGeom>
          <a:noFill/>
        </p:spPr>
        <p:txBody>
          <a:bodyPr wrap="square">
            <a:spAutoFit/>
          </a:bodyPr>
          <a:lstStyle/>
          <a:p>
            <a:pPr marL="742950" lvl="1" indent="-285750">
              <a:buFont typeface="+mj-lt"/>
              <a:buAutoNum type="arabicPeriod"/>
            </a:pPr>
            <a:r>
              <a:rPr lang="en-US" sz="1100" dirty="0"/>
              <a:t>The </a:t>
            </a:r>
            <a:r>
              <a:rPr lang="en-US" sz="1050" b="1" dirty="0"/>
              <a:t>Enter a Location </a:t>
            </a:r>
            <a:r>
              <a:rPr lang="en-US" sz="1100" dirty="0"/>
              <a:t>will do a </a:t>
            </a:r>
            <a:r>
              <a:rPr lang="en-US" sz="1100" u="sng" dirty="0"/>
              <a:t>proximity</a:t>
            </a:r>
            <a:r>
              <a:rPr lang="en-US" sz="1100" dirty="0"/>
              <a:t> search based on either the zip code or the city, or the use my location you enter. </a:t>
            </a:r>
          </a:p>
          <a:p>
            <a:pPr marL="1200150" lvl="2" indent="-285750">
              <a:buFont typeface="Arial" panose="020B0604020202020204" pitchFamily="34" charset="0"/>
              <a:buChar char="•"/>
            </a:pPr>
            <a:r>
              <a:rPr lang="en-US" sz="1100" dirty="0"/>
              <a:t>Click the magnifying glass to initiate the search. </a:t>
            </a:r>
          </a:p>
          <a:p>
            <a:pPr marL="1200150" lvl="2" indent="-285750">
              <a:buFont typeface="Arial" panose="020B0604020202020204" pitchFamily="34" charset="0"/>
              <a:buChar char="•"/>
            </a:pPr>
            <a:r>
              <a:rPr lang="en-US" sz="1100" dirty="0"/>
              <a:t>This sorts the </a:t>
            </a:r>
            <a:r>
              <a:rPr lang="en-US" sz="1100" b="1" dirty="0"/>
              <a:t>Provider Detail </a:t>
            </a:r>
            <a:r>
              <a:rPr lang="en-US" sz="1100" dirty="0"/>
              <a:t>table</a:t>
            </a:r>
            <a:r>
              <a:rPr lang="en-US" sz="1100" b="1" dirty="0"/>
              <a:t> </a:t>
            </a:r>
            <a:r>
              <a:rPr lang="en-US" sz="1100" dirty="0"/>
              <a:t>results from nearest to furthest.  *</a:t>
            </a:r>
            <a:r>
              <a:rPr lang="en-US" sz="1100" u="sng" dirty="0"/>
              <a:t>This does not filter results</a:t>
            </a:r>
            <a:r>
              <a:rPr lang="en-US" sz="1100" dirty="0"/>
              <a:t>.  </a:t>
            </a:r>
          </a:p>
          <a:p>
            <a:pPr marL="685800" lvl="1" indent="-228600">
              <a:buFont typeface="+mj-lt"/>
              <a:buAutoNum type="arabicPeriod"/>
            </a:pPr>
            <a:r>
              <a:rPr lang="en-US" sz="1100" dirty="0"/>
              <a:t>The right side  of the search bar is for specific results. For example, searching for ‘Valley’ will return any groups, providers, or street addresses with the word ‘Valley.’</a:t>
            </a:r>
          </a:p>
        </p:txBody>
      </p:sp>
    </p:spTree>
    <p:extLst>
      <p:ext uri="{BB962C8B-B14F-4D97-AF65-F5344CB8AC3E}">
        <p14:creationId xmlns:p14="http://schemas.microsoft.com/office/powerpoint/2010/main" val="359871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6" presetClass="emph" presetSubtype="0" autoRev="1" fill="hold" nodeType="afterEffect">
                                  <p:stCondLst>
                                    <p:cond delay="0"/>
                                  </p:stCondLst>
                                  <p:childTnLst>
                                    <p:animScale>
                                      <p:cBhvr>
                                        <p:cTn id="19" dur="1000" fill="hold"/>
                                        <p:tgtEl>
                                          <p:spTgt spid="16"/>
                                        </p:tgtEl>
                                      </p:cBhvr>
                                      <p:by x="150000" y="150000"/>
                                    </p:animScale>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0"/>
                            </p:stCondLst>
                            <p:childTnLst>
                              <p:par>
                                <p:cTn id="28" presetID="6" presetClass="emph" presetSubtype="0" autoRev="1" fill="hold" nodeType="afterEffect">
                                  <p:stCondLst>
                                    <p:cond delay="0"/>
                                  </p:stCondLst>
                                  <p:childTnLst>
                                    <p:animScale>
                                      <p:cBhvr>
                                        <p:cTn id="29" dur="1000" fill="hold"/>
                                        <p:tgtEl>
                                          <p:spTgt spid="18"/>
                                        </p:tgtEl>
                                      </p:cBhvr>
                                      <p:by x="150000" y="150000"/>
                                    </p:animScale>
                                  </p:childTnLst>
                                </p:cTn>
                              </p:par>
                            </p:childTnLst>
                          </p:cTn>
                        </p:par>
                        <p:par>
                          <p:cTn id="30" fill="hold">
                            <p:stCondLst>
                              <p:cond delay="2000"/>
                            </p:stCondLst>
                            <p:childTnLst>
                              <p:par>
                                <p:cTn id="31" presetID="1" presetClass="exit" presetSubtype="0" fill="hold" nodeType="afterEffect">
                                  <p:stCondLst>
                                    <p:cond delay="0"/>
                                  </p:stCondLst>
                                  <p:childTnLst>
                                    <p:set>
                                      <p:cBhvr>
                                        <p:cTn id="32" dur="1" fill="hold">
                                          <p:stCondLst>
                                            <p:cond delay="0"/>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1000"/>
                                        <p:tgtEl>
                                          <p:spTgt spid="5">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txEl>
                                              <p:pRg st="1" end="1"/>
                                            </p:txEl>
                                          </p:spTgt>
                                        </p:tgtEl>
                                        <p:attrNameLst>
                                          <p:attrName>style.visibility</p:attrName>
                                        </p:attrNameLst>
                                      </p:cBhvr>
                                      <p:to>
                                        <p:strVal val="visible"/>
                                      </p:to>
                                    </p:set>
                                    <p:animEffect transition="in" filter="fade">
                                      <p:cBhvr>
                                        <p:cTn id="45" dur="1000"/>
                                        <p:tgtEl>
                                          <p:spTgt spid="5">
                                            <p:txEl>
                                              <p:pRg st="1" end="1"/>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1000"/>
                                        <p:tgtEl>
                                          <p:spTgt spid="5">
                                            <p:txEl>
                                              <p:pRg st="2" end="2"/>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1000"/>
                                        <p:tgtEl>
                                          <p:spTgt spid="5">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par>
                          <p:cTn id="56" fill="hold">
                            <p:stCondLst>
                              <p:cond delay="0"/>
                            </p:stCondLst>
                            <p:childTnLst>
                              <p:par>
                                <p:cTn id="57" presetID="6" presetClass="emph" presetSubtype="0" autoRev="1" fill="hold" nodeType="afterEffect">
                                  <p:stCondLst>
                                    <p:cond delay="0"/>
                                  </p:stCondLst>
                                  <p:childTnLst>
                                    <p:animScale>
                                      <p:cBhvr>
                                        <p:cTn id="58" dur="1000" fill="hold"/>
                                        <p:tgtEl>
                                          <p:spTgt spid="17"/>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par>
                          <p:cTn id="63" fill="hold">
                            <p:stCondLst>
                              <p:cond delay="0"/>
                            </p:stCondLst>
                            <p:childTnLst>
                              <p:par>
                                <p:cTn id="64" presetID="6" presetClass="emph" presetSubtype="0" autoRev="1" fill="hold" nodeType="afterEffect">
                                  <p:stCondLst>
                                    <p:cond delay="0"/>
                                  </p:stCondLst>
                                  <p:childTnLst>
                                    <p:animScale>
                                      <p:cBhvr>
                                        <p:cTn id="65" dur="1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21822A-9862-EB29-8D67-D7D6E1EB1137}"/>
              </a:ext>
            </a:extLst>
          </p:cNvPr>
          <p:cNvPicPr>
            <a:picLocks noChangeAspect="1"/>
          </p:cNvPicPr>
          <p:nvPr/>
        </p:nvPicPr>
        <p:blipFill>
          <a:blip r:embed="rId2"/>
          <a:srcRect l="17011" t="11564" r="5262" b="24426"/>
          <a:stretch/>
        </p:blipFill>
        <p:spPr>
          <a:xfrm>
            <a:off x="1123235" y="47542"/>
            <a:ext cx="7255107" cy="4450080"/>
          </a:xfrm>
          <a:prstGeom prst="rect">
            <a:avLst/>
          </a:prstGeom>
        </p:spPr>
      </p:pic>
      <p:pic>
        <p:nvPicPr>
          <p:cNvPr id="19" name="Picture 18">
            <a:extLst>
              <a:ext uri="{FF2B5EF4-FFF2-40B4-BE49-F238E27FC236}">
                <a16:creationId xmlns:a16="http://schemas.microsoft.com/office/drawing/2014/main" id="{8227E20D-06B4-7F0C-B3DE-F89ECE6AEC85}"/>
              </a:ext>
            </a:extLst>
          </p:cNvPr>
          <p:cNvPicPr>
            <a:picLocks noChangeAspect="1"/>
          </p:cNvPicPr>
          <p:nvPr/>
        </p:nvPicPr>
        <p:blipFill>
          <a:blip r:embed="rId2"/>
          <a:srcRect l="16307" t="76836" r="19284" b="17488"/>
          <a:stretch/>
        </p:blipFill>
        <p:spPr>
          <a:xfrm>
            <a:off x="1123234" y="4497623"/>
            <a:ext cx="4344390" cy="285137"/>
          </a:xfrm>
          <a:prstGeom prst="rect">
            <a:avLst/>
          </a:prstGeom>
        </p:spPr>
      </p:pic>
      <p:pic>
        <p:nvPicPr>
          <p:cNvPr id="20" name="Picture 19">
            <a:extLst>
              <a:ext uri="{FF2B5EF4-FFF2-40B4-BE49-F238E27FC236}">
                <a16:creationId xmlns:a16="http://schemas.microsoft.com/office/drawing/2014/main" id="{583F2317-C31E-BEE6-C360-141385E540C4}"/>
              </a:ext>
            </a:extLst>
          </p:cNvPr>
          <p:cNvPicPr>
            <a:picLocks noChangeAspect="1"/>
          </p:cNvPicPr>
          <p:nvPr/>
        </p:nvPicPr>
        <p:blipFill>
          <a:blip r:embed="rId2"/>
          <a:srcRect l="16035" t="85252"/>
          <a:stretch/>
        </p:blipFill>
        <p:spPr>
          <a:xfrm>
            <a:off x="1123234" y="4782759"/>
            <a:ext cx="5663380" cy="740898"/>
          </a:xfrm>
          <a:prstGeom prst="rect">
            <a:avLst/>
          </a:prstGeom>
        </p:spPr>
      </p:pic>
      <p:pic>
        <p:nvPicPr>
          <p:cNvPr id="21" name="Picture 20">
            <a:extLst>
              <a:ext uri="{FF2B5EF4-FFF2-40B4-BE49-F238E27FC236}">
                <a16:creationId xmlns:a16="http://schemas.microsoft.com/office/drawing/2014/main" id="{CFEA87F8-5CAA-8734-E00B-518717BF87EE}"/>
              </a:ext>
            </a:extLst>
          </p:cNvPr>
          <p:cNvPicPr>
            <a:picLocks noChangeAspect="1"/>
          </p:cNvPicPr>
          <p:nvPr/>
        </p:nvPicPr>
        <p:blipFill>
          <a:blip r:embed="rId3"/>
          <a:srcRect l="23648" t="1796" r="19906" b="6404"/>
          <a:stretch/>
        </p:blipFill>
        <p:spPr>
          <a:xfrm>
            <a:off x="1741767" y="-806049"/>
            <a:ext cx="3816896" cy="5588807"/>
          </a:xfrm>
          <a:prstGeom prst="rect">
            <a:avLst/>
          </a:prstGeom>
        </p:spPr>
      </p:pic>
      <p:pic>
        <p:nvPicPr>
          <p:cNvPr id="22" name="Picture 21">
            <a:extLst>
              <a:ext uri="{FF2B5EF4-FFF2-40B4-BE49-F238E27FC236}">
                <a16:creationId xmlns:a16="http://schemas.microsoft.com/office/drawing/2014/main" id="{3EE19160-E946-4F4F-4EB8-DCAD13210DA6}"/>
              </a:ext>
            </a:extLst>
          </p:cNvPr>
          <p:cNvPicPr>
            <a:picLocks noChangeAspect="1"/>
          </p:cNvPicPr>
          <p:nvPr/>
        </p:nvPicPr>
        <p:blipFill>
          <a:blip r:embed="rId2"/>
          <a:srcRect l="48980" t="31626" r="44460" b="57610"/>
          <a:stretch/>
        </p:blipFill>
        <p:spPr>
          <a:xfrm>
            <a:off x="5947041" y="3186983"/>
            <a:ext cx="608838" cy="780181"/>
          </a:xfrm>
          <a:prstGeom prst="rect">
            <a:avLst/>
          </a:prstGeom>
        </p:spPr>
      </p:pic>
      <p:sp>
        <p:nvSpPr>
          <p:cNvPr id="4" name="TextBox 3">
            <a:extLst>
              <a:ext uri="{FF2B5EF4-FFF2-40B4-BE49-F238E27FC236}">
                <a16:creationId xmlns:a16="http://schemas.microsoft.com/office/drawing/2014/main" id="{032AD335-6AD0-DB01-4CCA-2D4E8FCCA3DE}"/>
              </a:ext>
            </a:extLst>
          </p:cNvPr>
          <p:cNvSpPr txBox="1"/>
          <p:nvPr/>
        </p:nvSpPr>
        <p:spPr>
          <a:xfrm>
            <a:off x="8729588" y="106422"/>
            <a:ext cx="3296508"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a:t>The HPNC searchable directory will load with all 5,900+ providers. The provider details will show in the table below the map.</a:t>
            </a:r>
          </a:p>
        </p:txBody>
      </p:sp>
      <p:sp>
        <p:nvSpPr>
          <p:cNvPr id="15" name="TextBox 14">
            <a:extLst>
              <a:ext uri="{FF2B5EF4-FFF2-40B4-BE49-F238E27FC236}">
                <a16:creationId xmlns:a16="http://schemas.microsoft.com/office/drawing/2014/main" id="{48D7F612-5D8C-E934-26B0-5E0ED31C3B91}"/>
              </a:ext>
            </a:extLst>
          </p:cNvPr>
          <p:cNvSpPr txBox="1"/>
          <p:nvPr/>
        </p:nvSpPr>
        <p:spPr>
          <a:xfrm>
            <a:off x="8729588" y="695417"/>
            <a:ext cx="3296508" cy="2123658"/>
          </a:xfrm>
          <a:prstGeom prst="rect">
            <a:avLst/>
          </a:prstGeom>
          <a:noFill/>
        </p:spPr>
        <p:txBody>
          <a:bodyPr wrap="square" rtlCol="0">
            <a:spAutoFit/>
          </a:bodyPr>
          <a:lstStyle/>
          <a:p>
            <a:pPr marL="285750" indent="-285750">
              <a:buFont typeface="Arial" panose="020B0604020202020204" pitchFamily="34" charset="0"/>
              <a:buChar char="•"/>
            </a:pPr>
            <a:r>
              <a:rPr lang="en-US" sz="1100" dirty="0"/>
              <a:t>The </a:t>
            </a:r>
            <a:r>
              <a:rPr lang="en-US" sz="1100" b="1" dirty="0"/>
              <a:t>Show (25) Entries</a:t>
            </a:r>
            <a:r>
              <a:rPr lang="en-US" sz="1100" dirty="0"/>
              <a:t> controls how many of the providers you see in the table per page.  Using the drop-down arrow allows you to adjust the number shown.</a:t>
            </a:r>
          </a:p>
          <a:p>
            <a:pPr marL="285750" indent="-285750">
              <a:buFont typeface="Arial" panose="020B0604020202020204" pitchFamily="34" charset="0"/>
              <a:buChar char="•"/>
            </a:pPr>
            <a:r>
              <a:rPr lang="en-US" sz="1100" dirty="0"/>
              <a:t>The </a:t>
            </a:r>
            <a:r>
              <a:rPr lang="en-US" sz="1100" b="1" dirty="0"/>
              <a:t>Provider Detail </a:t>
            </a:r>
            <a:r>
              <a:rPr lang="en-US" sz="1100" dirty="0"/>
              <a:t>table provides the following details:</a:t>
            </a:r>
          </a:p>
          <a:p>
            <a:pPr marL="742950" lvl="1" indent="-285750">
              <a:buFont typeface="Arial" panose="020B0604020202020204" pitchFamily="34" charset="0"/>
              <a:buChar char="•"/>
            </a:pPr>
            <a:r>
              <a:rPr lang="en-US" sz="1100" dirty="0"/>
              <a:t>Group Name</a:t>
            </a:r>
          </a:p>
          <a:p>
            <a:pPr marL="742950" lvl="1" indent="-285750">
              <a:buFont typeface="Arial" panose="020B0604020202020204" pitchFamily="34" charset="0"/>
              <a:buChar char="•"/>
            </a:pPr>
            <a:r>
              <a:rPr lang="en-US" sz="1100" dirty="0"/>
              <a:t>Practitioner Name</a:t>
            </a:r>
          </a:p>
          <a:p>
            <a:pPr marL="742950" lvl="1" indent="-285750">
              <a:buFont typeface="Arial" panose="020B0604020202020204" pitchFamily="34" charset="0"/>
              <a:buChar char="•"/>
            </a:pPr>
            <a:r>
              <a:rPr lang="en-US" sz="1100" dirty="0"/>
              <a:t>Specialty</a:t>
            </a:r>
          </a:p>
          <a:p>
            <a:pPr marL="742950" lvl="1" indent="-285750">
              <a:buFont typeface="Arial" panose="020B0604020202020204" pitchFamily="34" charset="0"/>
              <a:buChar char="•"/>
            </a:pPr>
            <a:r>
              <a:rPr lang="en-US" sz="1100" dirty="0"/>
              <a:t>Location,</a:t>
            </a:r>
          </a:p>
          <a:p>
            <a:pPr marL="742950" lvl="1" indent="-285750">
              <a:buFont typeface="Arial" panose="020B0604020202020204" pitchFamily="34" charset="0"/>
              <a:buChar char="•"/>
            </a:pPr>
            <a:r>
              <a:rPr lang="en-US" sz="1100" dirty="0"/>
              <a:t>Phone</a:t>
            </a:r>
          </a:p>
          <a:p>
            <a:pPr marL="742950" lvl="1" indent="-285750">
              <a:buFont typeface="Arial" panose="020B0604020202020204" pitchFamily="34" charset="0"/>
              <a:buChar char="•"/>
            </a:pPr>
            <a:r>
              <a:rPr lang="en-US" sz="1100" dirty="0"/>
              <a:t>Accepting new patients?</a:t>
            </a:r>
          </a:p>
        </p:txBody>
      </p:sp>
      <p:sp>
        <p:nvSpPr>
          <p:cNvPr id="23" name="TextBox 22">
            <a:extLst>
              <a:ext uri="{FF2B5EF4-FFF2-40B4-BE49-F238E27FC236}">
                <a16:creationId xmlns:a16="http://schemas.microsoft.com/office/drawing/2014/main" id="{7DB09A8D-E509-486E-CEEB-4359E60FEDE3}"/>
              </a:ext>
            </a:extLst>
          </p:cNvPr>
          <p:cNvSpPr txBox="1"/>
          <p:nvPr/>
        </p:nvSpPr>
        <p:spPr>
          <a:xfrm>
            <a:off x="8744231" y="4772271"/>
            <a:ext cx="3296508"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a:t>The </a:t>
            </a:r>
            <a:r>
              <a:rPr lang="en-US" sz="1100" b="1" dirty="0"/>
              <a:t>Filter By</a:t>
            </a:r>
            <a:r>
              <a:rPr lang="en-US" sz="1100" dirty="0"/>
              <a:t> defaults to All, but using the arrow allows you to filter the providers by specialty.</a:t>
            </a:r>
          </a:p>
        </p:txBody>
      </p:sp>
      <p:pic>
        <p:nvPicPr>
          <p:cNvPr id="31" name="Picture 30">
            <a:extLst>
              <a:ext uri="{FF2B5EF4-FFF2-40B4-BE49-F238E27FC236}">
                <a16:creationId xmlns:a16="http://schemas.microsoft.com/office/drawing/2014/main" id="{F88D405E-B194-F10B-0208-DA3E07E37E37}"/>
              </a:ext>
            </a:extLst>
          </p:cNvPr>
          <p:cNvPicPr>
            <a:picLocks noChangeAspect="1"/>
          </p:cNvPicPr>
          <p:nvPr/>
        </p:nvPicPr>
        <p:blipFill>
          <a:blip r:embed="rId4"/>
          <a:stretch>
            <a:fillRect/>
          </a:stretch>
        </p:blipFill>
        <p:spPr>
          <a:xfrm>
            <a:off x="992369" y="5618890"/>
            <a:ext cx="5468113" cy="847843"/>
          </a:xfrm>
          <a:prstGeom prst="rect">
            <a:avLst/>
          </a:prstGeom>
        </p:spPr>
      </p:pic>
      <p:sp>
        <p:nvSpPr>
          <p:cNvPr id="33" name="TextBox 32">
            <a:extLst>
              <a:ext uri="{FF2B5EF4-FFF2-40B4-BE49-F238E27FC236}">
                <a16:creationId xmlns:a16="http://schemas.microsoft.com/office/drawing/2014/main" id="{50B95CCE-002F-9F3D-08A3-6C9F501F2DEA}"/>
              </a:ext>
            </a:extLst>
          </p:cNvPr>
          <p:cNvSpPr txBox="1"/>
          <p:nvPr/>
        </p:nvSpPr>
        <p:spPr>
          <a:xfrm>
            <a:off x="8744231" y="2812481"/>
            <a:ext cx="3081151" cy="1954381"/>
          </a:xfrm>
          <a:prstGeom prst="rect">
            <a:avLst/>
          </a:prstGeom>
          <a:noFill/>
        </p:spPr>
        <p:txBody>
          <a:bodyPr wrap="square">
            <a:spAutoFit/>
          </a:bodyPr>
          <a:lstStyle/>
          <a:p>
            <a:pPr marL="285750" indent="-285750">
              <a:buFont typeface="Arial" panose="020B0604020202020204" pitchFamily="34" charset="0"/>
              <a:buChar char="•"/>
            </a:pPr>
            <a:r>
              <a:rPr lang="en-US" sz="1100" dirty="0"/>
              <a:t>The number of fields visible on your screen will adjust depending on the width available on your device and will collapse with a + sign for the additional fields that don’t fit your screen.</a:t>
            </a:r>
          </a:p>
          <a:p>
            <a:pPr marL="742950" lvl="1" indent="-285750">
              <a:buFont typeface="Arial" panose="020B0604020202020204" pitchFamily="34" charset="0"/>
              <a:buChar char="•"/>
            </a:pPr>
            <a:r>
              <a:rPr lang="en-US" sz="1100" dirty="0"/>
              <a:t>On mobile devices, you can call the phone number by first selecting the phone number.   This will provide the option to call number.</a:t>
            </a:r>
          </a:p>
          <a:p>
            <a:pPr marL="285750" indent="-285750">
              <a:buFont typeface="Arial" panose="020B0604020202020204" pitchFamily="34" charset="0"/>
              <a:buChar char="•"/>
            </a:pPr>
            <a:r>
              <a:rPr lang="en-US" sz="1100" dirty="0"/>
              <a:t>You can sort by each field using the </a:t>
            </a:r>
            <a:r>
              <a:rPr lang="en-US" sz="1100" b="1" dirty="0"/>
              <a:t>Arrows</a:t>
            </a:r>
            <a:r>
              <a:rPr lang="en-US" sz="1100" dirty="0"/>
              <a:t> next to the field name.</a:t>
            </a:r>
          </a:p>
        </p:txBody>
      </p:sp>
      <p:pic>
        <p:nvPicPr>
          <p:cNvPr id="34" name="Picture 33">
            <a:extLst>
              <a:ext uri="{FF2B5EF4-FFF2-40B4-BE49-F238E27FC236}">
                <a16:creationId xmlns:a16="http://schemas.microsoft.com/office/drawing/2014/main" id="{33259131-89F2-3814-AB97-090684DFA37F}"/>
              </a:ext>
            </a:extLst>
          </p:cNvPr>
          <p:cNvPicPr>
            <a:picLocks noChangeAspect="1"/>
          </p:cNvPicPr>
          <p:nvPr/>
        </p:nvPicPr>
        <p:blipFill>
          <a:blip r:embed="rId5"/>
          <a:stretch>
            <a:fillRect/>
          </a:stretch>
        </p:blipFill>
        <p:spPr>
          <a:xfrm>
            <a:off x="992369" y="5494161"/>
            <a:ext cx="5468113" cy="1514686"/>
          </a:xfrm>
          <a:prstGeom prst="rect">
            <a:avLst/>
          </a:prstGeom>
        </p:spPr>
      </p:pic>
    </p:spTree>
    <p:extLst>
      <p:ext uri="{BB962C8B-B14F-4D97-AF65-F5344CB8AC3E}">
        <p14:creationId xmlns:p14="http://schemas.microsoft.com/office/powerpoint/2010/main" val="209191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autoRev="1" fill="hold" nodeType="clickEffect">
                                  <p:stCondLst>
                                    <p:cond delay="0"/>
                                  </p:stCondLst>
                                  <p:childTnLst>
                                    <p:animScale>
                                      <p:cBhvr>
                                        <p:cTn id="16" dur="2000" fill="hold"/>
                                        <p:tgtEl>
                                          <p:spTgt spid="20"/>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xEl>
                                              <p:pRg st="1" end="1"/>
                                            </p:txEl>
                                          </p:spTgt>
                                        </p:tgtEl>
                                        <p:attrNameLst>
                                          <p:attrName>style.visibility</p:attrName>
                                        </p:attrNameLst>
                                      </p:cBhvr>
                                      <p:to>
                                        <p:strVal val="visible"/>
                                      </p:to>
                                    </p:set>
                                    <p:animEffect transition="in" filter="fade">
                                      <p:cBhvr>
                                        <p:cTn id="26" dur="1000"/>
                                        <p:tgtEl>
                                          <p:spTgt spid="15">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Effect transition="in" filter="fade">
                                      <p:cBhvr>
                                        <p:cTn id="29" dur="1000"/>
                                        <p:tgtEl>
                                          <p:spTgt spid="15">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1000"/>
                                        <p:tgtEl>
                                          <p:spTgt spid="15">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1000"/>
                                        <p:tgtEl>
                                          <p:spTgt spid="15">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xEl>
                                              <p:pRg st="5" end="5"/>
                                            </p:txEl>
                                          </p:spTgt>
                                        </p:tgtEl>
                                        <p:attrNameLst>
                                          <p:attrName>style.visibility</p:attrName>
                                        </p:attrNameLst>
                                      </p:cBhvr>
                                      <p:to>
                                        <p:strVal val="visible"/>
                                      </p:to>
                                    </p:set>
                                    <p:animEffect transition="in" filter="fade">
                                      <p:cBhvr>
                                        <p:cTn id="38" dur="1000"/>
                                        <p:tgtEl>
                                          <p:spTgt spid="15">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xEl>
                                              <p:pRg st="6" end="6"/>
                                            </p:txEl>
                                          </p:spTgt>
                                        </p:tgtEl>
                                        <p:attrNameLst>
                                          <p:attrName>style.visibility</p:attrName>
                                        </p:attrNameLst>
                                      </p:cBhvr>
                                      <p:to>
                                        <p:strVal val="visible"/>
                                      </p:to>
                                    </p:set>
                                    <p:animEffect transition="in" filter="fade">
                                      <p:cBhvr>
                                        <p:cTn id="41" dur="1000"/>
                                        <p:tgtEl>
                                          <p:spTgt spid="15">
                                            <p:txEl>
                                              <p:pRg st="6" end="6"/>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xEl>
                                              <p:pRg st="7" end="7"/>
                                            </p:txEl>
                                          </p:spTgt>
                                        </p:tgtEl>
                                        <p:attrNameLst>
                                          <p:attrName>style.visibility</p:attrName>
                                        </p:attrNameLst>
                                      </p:cBhvr>
                                      <p:to>
                                        <p:strVal val="visible"/>
                                      </p:to>
                                    </p:set>
                                    <p:animEffect transition="in" filter="fade">
                                      <p:cBhvr>
                                        <p:cTn id="44" dur="1000"/>
                                        <p:tgtEl>
                                          <p:spTgt spid="15">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6" presetClass="emph" presetSubtype="0" autoRev="1" fill="hold" nodeType="clickEffect">
                                  <p:stCondLst>
                                    <p:cond delay="0"/>
                                  </p:stCondLst>
                                  <p:childTnLst>
                                    <p:animScale>
                                      <p:cBhvr>
                                        <p:cTn id="52" dur="1000" fill="hold"/>
                                        <p:tgtEl>
                                          <p:spTgt spid="31"/>
                                        </p:tgtEl>
                                      </p:cBhvr>
                                      <p:by x="150000" y="150000"/>
                                    </p:animScale>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3">
                                            <p:txEl>
                                              <p:pRg st="0" end="0"/>
                                            </p:txEl>
                                          </p:spTgt>
                                        </p:tgtEl>
                                        <p:attrNameLst>
                                          <p:attrName>style.visibility</p:attrName>
                                        </p:attrNameLst>
                                      </p:cBhvr>
                                      <p:to>
                                        <p:strVal val="visible"/>
                                      </p:to>
                                    </p:set>
                                    <p:animEffect transition="in" filter="fade">
                                      <p:cBhvr>
                                        <p:cTn id="57" dur="500"/>
                                        <p:tgtEl>
                                          <p:spTgt spid="33">
                                            <p:txEl>
                                              <p:pRg st="0" end="0"/>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3">
                                            <p:txEl>
                                              <p:pRg st="1" end="1"/>
                                            </p:txEl>
                                          </p:spTgt>
                                        </p:tgtEl>
                                        <p:attrNameLst>
                                          <p:attrName>style.visibility</p:attrName>
                                        </p:attrNameLst>
                                      </p:cBhvr>
                                      <p:to>
                                        <p:strVal val="visible"/>
                                      </p:to>
                                    </p:set>
                                    <p:animEffect transition="in" filter="fade">
                                      <p:cBhvr>
                                        <p:cTn id="60" dur="500"/>
                                        <p:tgtEl>
                                          <p:spTgt spid="33">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3">
                                            <p:txEl>
                                              <p:pRg st="2" end="2"/>
                                            </p:txEl>
                                          </p:spTgt>
                                        </p:tgtEl>
                                        <p:attrNameLst>
                                          <p:attrName>style.visibility</p:attrName>
                                        </p:attrNameLst>
                                      </p:cBhvr>
                                      <p:to>
                                        <p:strVal val="visible"/>
                                      </p:to>
                                    </p:set>
                                    <p:animEffect transition="in" filter="fade">
                                      <p:cBhvr>
                                        <p:cTn id="65" dur="500"/>
                                        <p:tgtEl>
                                          <p:spTgt spid="33">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up)">
                                      <p:cBhvr>
                                        <p:cTn id="70" dur="1000"/>
                                        <p:tgtEl>
                                          <p:spTgt spid="3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nodeType="clickEffect">
                                  <p:stCondLst>
                                    <p:cond delay="0"/>
                                  </p:stCondLst>
                                  <p:childTnLst>
                                    <p:animEffect transition="out" filter="wipe(down)">
                                      <p:cBhvr>
                                        <p:cTn id="74" dur="1000"/>
                                        <p:tgtEl>
                                          <p:spTgt spid="34"/>
                                        </p:tgtEl>
                                      </p:cBhvr>
                                    </p:animEffect>
                                    <p:set>
                                      <p:cBhvr>
                                        <p:cTn id="75" dur="1" fill="hold">
                                          <p:stCondLst>
                                            <p:cond delay="999"/>
                                          </p:stCondLst>
                                        </p:cTn>
                                        <p:tgtEl>
                                          <p:spTgt spid="3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6" presetClass="emph" presetSubtype="0" autoRev="1" fill="hold" nodeType="clickEffect">
                                  <p:stCondLst>
                                    <p:cond delay="0"/>
                                  </p:stCondLst>
                                  <p:childTnLst>
                                    <p:animScale>
                                      <p:cBhvr>
                                        <p:cTn id="79" dur="1000" fill="hold"/>
                                        <p:tgtEl>
                                          <p:spTgt spid="19"/>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500"/>
                                        <p:tgtEl>
                                          <p:spTgt spid="2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wipe(down)">
                                      <p:cBhvr>
                                        <p:cTn id="89" dur="2000"/>
                                        <p:tgtEl>
                                          <p:spTgt spid="21"/>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xit" presetSubtype="1" fill="hold" nodeType="clickEffect">
                                  <p:stCondLst>
                                    <p:cond delay="0"/>
                                  </p:stCondLst>
                                  <p:childTnLst>
                                    <p:animEffect transition="out" filter="wipe(up)">
                                      <p:cBhvr>
                                        <p:cTn id="93" dur="1000"/>
                                        <p:tgtEl>
                                          <p:spTgt spid="21"/>
                                        </p:tgtEl>
                                      </p:cBhvr>
                                    </p:animEffect>
                                    <p:set>
                                      <p:cBhvr>
                                        <p:cTn id="94" dur="1" fill="hold">
                                          <p:stCondLst>
                                            <p:cond delay="999"/>
                                          </p:stCondLst>
                                        </p:cTn>
                                        <p:tgtEl>
                                          <p:spTgt spid="21"/>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childTnLst>
                                </p:cTn>
                              </p:par>
                            </p:childTnLst>
                          </p:cTn>
                        </p:par>
                        <p:par>
                          <p:cTn id="99" fill="hold">
                            <p:stCondLst>
                              <p:cond delay="0"/>
                            </p:stCondLst>
                            <p:childTnLst>
                              <p:par>
                                <p:cTn id="100" presetID="6" presetClass="emph" presetSubtype="0" autoRev="1" fill="hold" nodeType="afterEffect">
                                  <p:stCondLst>
                                    <p:cond delay="0"/>
                                  </p:stCondLst>
                                  <p:childTnLst>
                                    <p:animScale>
                                      <p:cBhvr>
                                        <p:cTn id="101" dur="2000" fill="hold"/>
                                        <p:tgtEl>
                                          <p:spTgt spid="2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uiExpand="1" build="p"/>
      <p:bldP spid="23" grpId="0"/>
      <p:bldP spid="3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21822A-9862-EB29-8D67-D7D6E1EB1137}"/>
              </a:ext>
            </a:extLst>
          </p:cNvPr>
          <p:cNvPicPr>
            <a:picLocks noChangeAspect="1"/>
          </p:cNvPicPr>
          <p:nvPr/>
        </p:nvPicPr>
        <p:blipFill>
          <a:blip r:embed="rId2"/>
          <a:srcRect l="17011" t="11564" r="5262" b="24426"/>
          <a:stretch/>
        </p:blipFill>
        <p:spPr>
          <a:xfrm>
            <a:off x="1123235" y="47542"/>
            <a:ext cx="7255107" cy="4450080"/>
          </a:xfrm>
          <a:prstGeom prst="rect">
            <a:avLst/>
          </a:prstGeom>
        </p:spPr>
      </p:pic>
      <p:pic>
        <p:nvPicPr>
          <p:cNvPr id="22" name="Picture 21">
            <a:extLst>
              <a:ext uri="{FF2B5EF4-FFF2-40B4-BE49-F238E27FC236}">
                <a16:creationId xmlns:a16="http://schemas.microsoft.com/office/drawing/2014/main" id="{3EE19160-E946-4F4F-4EB8-DCAD13210DA6}"/>
              </a:ext>
            </a:extLst>
          </p:cNvPr>
          <p:cNvPicPr>
            <a:picLocks noChangeAspect="1"/>
          </p:cNvPicPr>
          <p:nvPr/>
        </p:nvPicPr>
        <p:blipFill>
          <a:blip r:embed="rId2"/>
          <a:srcRect l="48980" t="31626" r="44460" b="57610"/>
          <a:stretch/>
        </p:blipFill>
        <p:spPr>
          <a:xfrm>
            <a:off x="4089540" y="1429215"/>
            <a:ext cx="608838" cy="780181"/>
          </a:xfrm>
          <a:prstGeom prst="rect">
            <a:avLst/>
          </a:prstGeom>
        </p:spPr>
      </p:pic>
      <p:sp>
        <p:nvSpPr>
          <p:cNvPr id="4" name="TextBox 3">
            <a:extLst>
              <a:ext uri="{FF2B5EF4-FFF2-40B4-BE49-F238E27FC236}">
                <a16:creationId xmlns:a16="http://schemas.microsoft.com/office/drawing/2014/main" id="{032AD335-6AD0-DB01-4CCA-2D4E8FCCA3DE}"/>
              </a:ext>
            </a:extLst>
          </p:cNvPr>
          <p:cNvSpPr txBox="1"/>
          <p:nvPr/>
        </p:nvSpPr>
        <p:spPr>
          <a:xfrm>
            <a:off x="8729588" y="106422"/>
            <a:ext cx="3296508"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a:t>The HPNC searchable directory will load with all 5,900+ providers. The </a:t>
            </a:r>
            <a:r>
              <a:rPr lang="en-US" sz="1100" b="1" dirty="0"/>
              <a:t>Provider Details</a:t>
            </a:r>
            <a:r>
              <a:rPr lang="en-US" sz="1100" dirty="0"/>
              <a:t> will show in the table below the map.</a:t>
            </a:r>
          </a:p>
        </p:txBody>
      </p:sp>
      <p:sp>
        <p:nvSpPr>
          <p:cNvPr id="15" name="TextBox 14">
            <a:extLst>
              <a:ext uri="{FF2B5EF4-FFF2-40B4-BE49-F238E27FC236}">
                <a16:creationId xmlns:a16="http://schemas.microsoft.com/office/drawing/2014/main" id="{48D7F612-5D8C-E934-26B0-5E0ED31C3B91}"/>
              </a:ext>
            </a:extLst>
          </p:cNvPr>
          <p:cNvSpPr txBox="1"/>
          <p:nvPr/>
        </p:nvSpPr>
        <p:spPr>
          <a:xfrm>
            <a:off x="8729588" y="695417"/>
            <a:ext cx="3296508" cy="430887"/>
          </a:xfrm>
          <a:prstGeom prst="rect">
            <a:avLst/>
          </a:prstGeom>
          <a:noFill/>
        </p:spPr>
        <p:txBody>
          <a:bodyPr wrap="square" rtlCol="0">
            <a:spAutoFit/>
          </a:bodyPr>
          <a:lstStyle/>
          <a:p>
            <a:pPr marL="285750" indent="-285750">
              <a:buFont typeface="Arial" panose="020B0604020202020204" pitchFamily="34" charset="0"/>
              <a:buChar char="•"/>
            </a:pPr>
            <a:r>
              <a:rPr lang="en-US" sz="1100" dirty="0"/>
              <a:t>Selecting a </a:t>
            </a:r>
            <a:r>
              <a:rPr lang="en-US" sz="1100" b="1" dirty="0"/>
              <a:t>Location Marker</a:t>
            </a:r>
            <a:r>
              <a:rPr lang="en-US" sz="1100" dirty="0"/>
              <a:t> opens the provider detail and directions option. </a:t>
            </a:r>
          </a:p>
        </p:txBody>
      </p:sp>
      <p:pic>
        <p:nvPicPr>
          <p:cNvPr id="5" name="Picture 4">
            <a:extLst>
              <a:ext uri="{FF2B5EF4-FFF2-40B4-BE49-F238E27FC236}">
                <a16:creationId xmlns:a16="http://schemas.microsoft.com/office/drawing/2014/main" id="{2432244A-CB8E-9090-40CE-9DF087710413}"/>
              </a:ext>
            </a:extLst>
          </p:cNvPr>
          <p:cNvPicPr>
            <a:picLocks noChangeAspect="1"/>
          </p:cNvPicPr>
          <p:nvPr/>
        </p:nvPicPr>
        <p:blipFill>
          <a:blip r:embed="rId3"/>
          <a:srcRect t="2173" r="353"/>
          <a:stretch/>
        </p:blipFill>
        <p:spPr>
          <a:xfrm>
            <a:off x="1081757" y="67862"/>
            <a:ext cx="7255107" cy="4353378"/>
          </a:xfrm>
          <a:prstGeom prst="rect">
            <a:avLst/>
          </a:prstGeom>
        </p:spPr>
      </p:pic>
      <p:pic>
        <p:nvPicPr>
          <p:cNvPr id="25" name="Picture 24">
            <a:extLst>
              <a:ext uri="{FF2B5EF4-FFF2-40B4-BE49-F238E27FC236}">
                <a16:creationId xmlns:a16="http://schemas.microsoft.com/office/drawing/2014/main" id="{B40E46A8-38CB-F22F-471F-FE6DB9C570D6}"/>
              </a:ext>
            </a:extLst>
          </p:cNvPr>
          <p:cNvPicPr>
            <a:picLocks noChangeAspect="1"/>
          </p:cNvPicPr>
          <p:nvPr/>
        </p:nvPicPr>
        <p:blipFill>
          <a:blip r:embed="rId4"/>
          <a:srcRect l="50756" t="32559" r="46433" b="59606"/>
          <a:stretch/>
        </p:blipFill>
        <p:spPr>
          <a:xfrm>
            <a:off x="6718143" y="1113135"/>
            <a:ext cx="223396" cy="459677"/>
          </a:xfrm>
          <a:prstGeom prst="rect">
            <a:avLst/>
          </a:prstGeom>
        </p:spPr>
      </p:pic>
      <p:pic>
        <p:nvPicPr>
          <p:cNvPr id="26" name="Picture 25">
            <a:extLst>
              <a:ext uri="{FF2B5EF4-FFF2-40B4-BE49-F238E27FC236}">
                <a16:creationId xmlns:a16="http://schemas.microsoft.com/office/drawing/2014/main" id="{EFCDE45B-AF71-1CAE-8EC6-B9DCF391FD95}"/>
              </a:ext>
            </a:extLst>
          </p:cNvPr>
          <p:cNvPicPr>
            <a:picLocks noChangeAspect="1"/>
          </p:cNvPicPr>
          <p:nvPr/>
        </p:nvPicPr>
        <p:blipFill>
          <a:blip r:embed="rId4"/>
          <a:srcRect l="46178" t="18095" r="49999" b="77837"/>
          <a:stretch/>
        </p:blipFill>
        <p:spPr>
          <a:xfrm>
            <a:off x="6347868" y="151008"/>
            <a:ext cx="283884" cy="255496"/>
          </a:xfrm>
          <a:prstGeom prst="rect">
            <a:avLst/>
          </a:prstGeom>
        </p:spPr>
      </p:pic>
      <p:grpSp>
        <p:nvGrpSpPr>
          <p:cNvPr id="8" name="Group 7">
            <a:extLst>
              <a:ext uri="{FF2B5EF4-FFF2-40B4-BE49-F238E27FC236}">
                <a16:creationId xmlns:a16="http://schemas.microsoft.com/office/drawing/2014/main" id="{35BA8CB4-E06B-857B-7030-DC9A10131888}"/>
              </a:ext>
            </a:extLst>
          </p:cNvPr>
          <p:cNvGrpSpPr/>
          <p:nvPr/>
        </p:nvGrpSpPr>
        <p:grpSpPr>
          <a:xfrm>
            <a:off x="8729588" y="1113135"/>
            <a:ext cx="3296508" cy="613333"/>
            <a:chOff x="8729588" y="1113135"/>
            <a:chExt cx="3296508" cy="613333"/>
          </a:xfrm>
        </p:grpSpPr>
        <p:sp>
          <p:nvSpPr>
            <p:cNvPr id="6" name="TextBox 5">
              <a:extLst>
                <a:ext uri="{FF2B5EF4-FFF2-40B4-BE49-F238E27FC236}">
                  <a16:creationId xmlns:a16="http://schemas.microsoft.com/office/drawing/2014/main" id="{705DFAC3-BCEE-2FF0-77E9-BAABF5F7FDAF}"/>
                </a:ext>
              </a:extLst>
            </p:cNvPr>
            <p:cNvSpPr txBox="1"/>
            <p:nvPr/>
          </p:nvSpPr>
          <p:spPr>
            <a:xfrm>
              <a:off x="8729588" y="1126304"/>
              <a:ext cx="3296508"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a:t>Selecting the   on the </a:t>
              </a:r>
              <a:r>
                <a:rPr lang="en-US" sz="1100" b="1" dirty="0"/>
                <a:t>Provider Details </a:t>
              </a:r>
              <a:r>
                <a:rPr lang="en-US" sz="1100" dirty="0"/>
                <a:t>page will open a new window showing your driving directions and full Google maps options.</a:t>
              </a:r>
            </a:p>
          </p:txBody>
        </p:sp>
        <p:pic>
          <p:nvPicPr>
            <p:cNvPr id="7" name="Picture 6">
              <a:extLst>
                <a:ext uri="{FF2B5EF4-FFF2-40B4-BE49-F238E27FC236}">
                  <a16:creationId xmlns:a16="http://schemas.microsoft.com/office/drawing/2014/main" id="{655573CF-F6C7-9463-85C8-0CE09F1116EC}"/>
                </a:ext>
              </a:extLst>
            </p:cNvPr>
            <p:cNvPicPr>
              <a:picLocks noChangeAspect="1"/>
            </p:cNvPicPr>
            <p:nvPr/>
          </p:nvPicPr>
          <p:blipFill>
            <a:blip r:embed="rId4"/>
            <a:srcRect l="46178" t="18095" r="49999" b="77837"/>
            <a:stretch/>
          </p:blipFill>
          <p:spPr>
            <a:xfrm>
              <a:off x="9660388" y="1113135"/>
              <a:ext cx="283884" cy="255496"/>
            </a:xfrm>
            <a:prstGeom prst="rect">
              <a:avLst/>
            </a:prstGeom>
          </p:spPr>
        </p:pic>
      </p:grpSp>
      <p:pic>
        <p:nvPicPr>
          <p:cNvPr id="27" name="Picture 26">
            <a:extLst>
              <a:ext uri="{FF2B5EF4-FFF2-40B4-BE49-F238E27FC236}">
                <a16:creationId xmlns:a16="http://schemas.microsoft.com/office/drawing/2014/main" id="{7F977F73-A7D6-3E4B-A572-62E75455B4CE}"/>
              </a:ext>
            </a:extLst>
          </p:cNvPr>
          <p:cNvPicPr>
            <a:picLocks noChangeAspect="1"/>
          </p:cNvPicPr>
          <p:nvPr/>
        </p:nvPicPr>
        <p:blipFill>
          <a:blip r:embed="rId5"/>
          <a:srcRect r="8432"/>
          <a:stretch/>
        </p:blipFill>
        <p:spPr>
          <a:xfrm>
            <a:off x="-12423906" y="1920183"/>
            <a:ext cx="8334986" cy="4961473"/>
          </a:xfrm>
          <a:prstGeom prst="rect">
            <a:avLst/>
          </a:prstGeom>
        </p:spPr>
      </p:pic>
      <p:grpSp>
        <p:nvGrpSpPr>
          <p:cNvPr id="13" name="Group 12">
            <a:extLst>
              <a:ext uri="{FF2B5EF4-FFF2-40B4-BE49-F238E27FC236}">
                <a16:creationId xmlns:a16="http://schemas.microsoft.com/office/drawing/2014/main" id="{508BFAFF-D4CD-7AF3-B57F-7F286BA22E41}"/>
              </a:ext>
            </a:extLst>
          </p:cNvPr>
          <p:cNvGrpSpPr/>
          <p:nvPr/>
        </p:nvGrpSpPr>
        <p:grpSpPr>
          <a:xfrm>
            <a:off x="8697336" y="1728468"/>
            <a:ext cx="3296508" cy="600164"/>
            <a:chOff x="8697336" y="1728468"/>
            <a:chExt cx="3296508" cy="600164"/>
          </a:xfrm>
        </p:grpSpPr>
        <p:sp>
          <p:nvSpPr>
            <p:cNvPr id="10" name="TextBox 9">
              <a:extLst>
                <a:ext uri="{FF2B5EF4-FFF2-40B4-BE49-F238E27FC236}">
                  <a16:creationId xmlns:a16="http://schemas.microsoft.com/office/drawing/2014/main" id="{B473F578-9223-9A69-E76D-9D946F2A0E90}"/>
                </a:ext>
              </a:extLst>
            </p:cNvPr>
            <p:cNvSpPr txBox="1"/>
            <p:nvPr/>
          </p:nvSpPr>
          <p:spPr>
            <a:xfrm>
              <a:off x="8697336" y="1728468"/>
              <a:ext cx="3296508"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a:t>Selecting the         on the </a:t>
              </a:r>
              <a:r>
                <a:rPr lang="en-US" sz="1100" b="1" dirty="0"/>
                <a:t>Provider Details </a:t>
              </a:r>
              <a:r>
                <a:rPr lang="en-US" sz="1100" dirty="0"/>
                <a:t>page</a:t>
              </a:r>
              <a:br>
                <a:rPr lang="en-US" sz="1100" dirty="0"/>
              </a:br>
              <a:br>
                <a:rPr lang="en-US" sz="1100" dirty="0"/>
              </a:br>
              <a:r>
                <a:rPr lang="en-US" sz="1100" dirty="0"/>
                <a:t> will close the </a:t>
              </a:r>
              <a:r>
                <a:rPr lang="en-US" sz="1100" b="1" dirty="0"/>
                <a:t>Provider Details </a:t>
              </a:r>
              <a:r>
                <a:rPr lang="en-US" sz="1100" dirty="0"/>
                <a:t>page.</a:t>
              </a:r>
            </a:p>
          </p:txBody>
        </p:sp>
        <p:pic>
          <p:nvPicPr>
            <p:cNvPr id="12" name="Picture 11">
              <a:extLst>
                <a:ext uri="{FF2B5EF4-FFF2-40B4-BE49-F238E27FC236}">
                  <a16:creationId xmlns:a16="http://schemas.microsoft.com/office/drawing/2014/main" id="{2FE7B05E-B1A5-4E0C-13BD-EC8D4EE34934}"/>
                </a:ext>
              </a:extLst>
            </p:cNvPr>
            <p:cNvPicPr>
              <a:picLocks noChangeAspect="1"/>
            </p:cNvPicPr>
            <p:nvPr/>
          </p:nvPicPr>
          <p:blipFill>
            <a:blip r:embed="rId4"/>
            <a:srcRect l="50756" t="32559" r="46433" b="59606"/>
            <a:stretch/>
          </p:blipFill>
          <p:spPr>
            <a:xfrm>
              <a:off x="9900637" y="1756948"/>
              <a:ext cx="170313" cy="350450"/>
            </a:xfrm>
            <a:prstGeom prst="rect">
              <a:avLst/>
            </a:prstGeom>
          </p:spPr>
        </p:pic>
      </p:grpSp>
    </p:spTree>
    <p:extLst>
      <p:ext uri="{BB962C8B-B14F-4D97-AF65-F5344CB8AC3E}">
        <p14:creationId xmlns:p14="http://schemas.microsoft.com/office/powerpoint/2010/main" val="352955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10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par>
                          <p:cTn id="17" fill="hold">
                            <p:stCondLst>
                              <p:cond delay="0"/>
                            </p:stCondLst>
                            <p:childTnLst>
                              <p:par>
                                <p:cTn id="18" presetID="6" presetClass="emph" presetSubtype="0" autoRev="1" fill="hold" nodeType="afterEffect">
                                  <p:stCondLst>
                                    <p:cond delay="0"/>
                                  </p:stCondLst>
                                  <p:childTnLst>
                                    <p:animScale>
                                      <p:cBhvr>
                                        <p:cTn id="19" dur="2000" fill="hold"/>
                                        <p:tgtEl>
                                          <p:spTgt spid="22"/>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1000" fill="hold"/>
                                        <p:tgtEl>
                                          <p:spTgt spid="5"/>
                                        </p:tgtEl>
                                        <p:attrNameLst>
                                          <p:attrName>ppt_x</p:attrName>
                                        </p:attrNameLst>
                                      </p:cBhvr>
                                      <p:tavLst>
                                        <p:tav tm="0">
                                          <p:val>
                                            <p:strVal val="0-#ppt_w/2"/>
                                          </p:val>
                                        </p:tav>
                                        <p:tav tm="100000">
                                          <p:val>
                                            <p:strVal val="#ppt_x"/>
                                          </p:val>
                                        </p:tav>
                                      </p:tavLst>
                                    </p:anim>
                                    <p:anim calcmode="lin" valueType="num">
                                      <p:cBhvr additive="base">
                                        <p:cTn id="25"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par>
                          <p:cTn id="35" fill="hold">
                            <p:stCondLst>
                              <p:cond delay="0"/>
                            </p:stCondLst>
                            <p:childTnLst>
                              <p:par>
                                <p:cTn id="36" presetID="6" presetClass="emph" presetSubtype="0" autoRev="1" fill="hold" nodeType="afterEffect">
                                  <p:stCondLst>
                                    <p:cond delay="0"/>
                                  </p:stCondLst>
                                  <p:childTnLst>
                                    <p:animScale>
                                      <p:cBhvr>
                                        <p:cTn id="37" dur="1000" fill="hold"/>
                                        <p:tgtEl>
                                          <p:spTgt spid="26"/>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1000" fill="hold"/>
                                        <p:tgtEl>
                                          <p:spTgt spid="27"/>
                                        </p:tgtEl>
                                        <p:attrNameLst>
                                          <p:attrName>ppt_w</p:attrName>
                                        </p:attrNameLst>
                                      </p:cBhvr>
                                      <p:tavLst>
                                        <p:tav tm="0">
                                          <p:val>
                                            <p:fltVal val="0"/>
                                          </p:val>
                                        </p:tav>
                                        <p:tav tm="100000">
                                          <p:val>
                                            <p:strVal val="#ppt_w"/>
                                          </p:val>
                                        </p:tav>
                                      </p:tavLst>
                                    </p:anim>
                                    <p:anim calcmode="lin" valueType="num">
                                      <p:cBhvr>
                                        <p:cTn id="47" dur="1000" fill="hold"/>
                                        <p:tgtEl>
                                          <p:spTgt spid="27"/>
                                        </p:tgtEl>
                                        <p:attrNameLst>
                                          <p:attrName>ppt_h</p:attrName>
                                        </p:attrNameLst>
                                      </p:cBhvr>
                                      <p:tavLst>
                                        <p:tav tm="0">
                                          <p:val>
                                            <p:fltVal val="0"/>
                                          </p:val>
                                        </p:tav>
                                        <p:tav tm="100000">
                                          <p:val>
                                            <p:strVal val="#ppt_h"/>
                                          </p:val>
                                        </p:tav>
                                      </p:tavLst>
                                    </p:anim>
                                    <p:animEffect transition="in" filter="fade">
                                      <p:cBhvr>
                                        <p:cTn id="48" dur="10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1000"/>
                                        <p:tgtEl>
                                          <p:spTgt spid="27"/>
                                        </p:tgtEl>
                                      </p:cBhvr>
                                    </p:animEffect>
                                    <p:set>
                                      <p:cBhvr>
                                        <p:cTn id="53" dur="1" fill="hold">
                                          <p:stCondLst>
                                            <p:cond delay="999"/>
                                          </p:stCondLst>
                                        </p:cTn>
                                        <p:tgtEl>
                                          <p:spTgt spid="27"/>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par>
                          <p:cTn id="63" fill="hold">
                            <p:stCondLst>
                              <p:cond delay="0"/>
                            </p:stCondLst>
                            <p:childTnLst>
                              <p:par>
                                <p:cTn id="64" presetID="6" presetClass="emph" presetSubtype="0" autoRev="1" fill="hold" nodeType="afterEffect">
                                  <p:stCondLst>
                                    <p:cond delay="0"/>
                                  </p:stCondLst>
                                  <p:childTnLst>
                                    <p:animScale>
                                      <p:cBhvr>
                                        <p:cTn id="65" dur="2000" fill="hold"/>
                                        <p:tgtEl>
                                          <p:spTgt spid="25"/>
                                        </p:tgtEl>
                                      </p:cBhvr>
                                      <p:by x="150000" y="150000"/>
                                    </p:animScale>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2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xit" presetSubtype="2" fill="hold" nodeType="clickEffect">
                                  <p:stCondLst>
                                    <p:cond delay="0"/>
                                  </p:stCondLst>
                                  <p:childTnLst>
                                    <p:animEffect transition="out" filter="wipe(right)">
                                      <p:cBhvr>
                                        <p:cTn id="73" dur="1000"/>
                                        <p:tgtEl>
                                          <p:spTgt spid="5"/>
                                        </p:tgtEl>
                                      </p:cBhvr>
                                    </p:animEffect>
                                    <p:set>
                                      <p:cBhvr>
                                        <p:cTn id="74"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3408</TotalTime>
  <Words>538</Words>
  <Application>Microsoft Office PowerPoint</Application>
  <PresentationFormat>Widescreen</PresentationFormat>
  <Paragraphs>29</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Health Partners of California:  Provider Map Search</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Elias-Circle - Burns Consulting</dc:creator>
  <cp:lastModifiedBy>Nicole Elias-Circle - Burns Consulting</cp:lastModifiedBy>
  <cp:revision>52</cp:revision>
  <dcterms:created xsi:type="dcterms:W3CDTF">2024-09-05T15:03:52Z</dcterms:created>
  <dcterms:modified xsi:type="dcterms:W3CDTF">2024-10-11T21:51:16Z</dcterms:modified>
</cp:coreProperties>
</file>